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aac977b3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aac977b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21fffd7787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21fffd778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21aac977b3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21aac977b3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1fffd7787_1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21fffd7787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21aac977b3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21aac977b3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21fffd7787_1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21fffd7787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One</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One- New Technologies &amp; the Industrialization of Warfare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overall effects did new technologies have on World War I?</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Describe each of the following new technologies’ roles in WWI in your own words:</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Machine Guns-</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Poison Gas-</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Submarines</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Airplanes-</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Tanks- </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startAt="3"/>
            </a:pPr>
            <a:r>
              <a:rPr lang="en" sz="1200">
                <a:solidFill>
                  <a:schemeClr val="dk1"/>
                </a:solidFill>
                <a:latin typeface="Halant"/>
                <a:ea typeface="Halant"/>
                <a:cs typeface="Halant"/>
                <a:sym typeface="Halant"/>
              </a:rPr>
              <a:t>Explain the concept of trench </a:t>
            </a:r>
            <a:r>
              <a:rPr lang="en" sz="1200">
                <a:solidFill>
                  <a:schemeClr val="dk1"/>
                </a:solidFill>
                <a:latin typeface="Halant"/>
                <a:ea typeface="Halant"/>
                <a:cs typeface="Halant"/>
                <a:sym typeface="Halant"/>
              </a:rPr>
              <a:t>warfare in your own words. Based on the images, what do you think it was like living in the trenches?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i="1" lang="en" sz="1200">
                <a:solidFill>
                  <a:schemeClr val="dk1"/>
                </a:solidFill>
                <a:latin typeface="Halant"/>
                <a:ea typeface="Halant"/>
                <a:cs typeface="Halant"/>
                <a:sym typeface="Halant"/>
              </a:rPr>
              <a:t>Dulce et Decorum Est </a:t>
            </a:r>
            <a:r>
              <a:rPr lang="en" sz="1200">
                <a:solidFill>
                  <a:schemeClr val="dk1"/>
                </a:solidFill>
                <a:latin typeface="Halant"/>
                <a:ea typeface="Halant"/>
                <a:cs typeface="Halant"/>
                <a:sym typeface="Halant"/>
              </a:rPr>
              <a:t>Reflection Questions</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does Owen describe the effects of a gas attack on the soldier?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do you think “My friend, you would not tell with such high zest/ To children ardent for some desperate glory/ The old Lie: </a:t>
            </a:r>
            <a:r>
              <a:rPr i="1" lang="en" sz="1200">
                <a:solidFill>
                  <a:schemeClr val="dk1"/>
                </a:solidFill>
                <a:latin typeface="Halant"/>
                <a:ea typeface="Halant"/>
                <a:cs typeface="Halant"/>
                <a:sym typeface="Halant"/>
              </a:rPr>
              <a:t>Dulce et decorum est/ Pro patria mori</a:t>
            </a:r>
            <a:r>
              <a:rPr lang="en" sz="1200">
                <a:solidFill>
                  <a:schemeClr val="dk1"/>
                </a:solidFill>
                <a:latin typeface="Halant"/>
                <a:ea typeface="Halant"/>
                <a:cs typeface="Halant"/>
                <a:sym typeface="Halant"/>
              </a:rPr>
              <a:t>” tells us about Owen’s perspective on WWI?</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line(s) in the poem resonated with you most, and why?</a:t>
            </a:r>
            <a:endParaRPr sz="12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One Exemplar</a:t>
            </a:r>
            <a:endParaRPr sz="20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10353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One- New Technologies &amp; the Industrialization of Warfare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overall effects did new technologies have on World War I?</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Deadlier, more efficient weapons increased death tolls of the Great War significantly compared to previous wars. It also made it more difficult for progress to occur, creating stalemates. The war was called a “war of attrition”, meaning that the only way to be </a:t>
            </a:r>
            <a:r>
              <a:rPr b="1" lang="en" sz="1200">
                <a:solidFill>
                  <a:srgbClr val="E95C3D"/>
                </a:solidFill>
                <a:latin typeface="Halant"/>
                <a:ea typeface="Halant"/>
                <a:cs typeface="Halant"/>
                <a:sym typeface="Halant"/>
              </a:rPr>
              <a:t>victorious</a:t>
            </a:r>
            <a:r>
              <a:rPr b="1" lang="en" sz="1200">
                <a:solidFill>
                  <a:srgbClr val="E95C3D"/>
                </a:solidFill>
                <a:latin typeface="Halant"/>
                <a:ea typeface="Halant"/>
                <a:cs typeface="Halant"/>
                <a:sym typeface="Halant"/>
              </a:rPr>
              <a:t> was to outlast the enemy.</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Describe each of the following new technologies’ roles in WWI in your own words:</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Machine Guns-</a:t>
            </a:r>
            <a:r>
              <a:rPr b="1" lang="en" sz="1200">
                <a:solidFill>
                  <a:srgbClr val="E95C3D"/>
                </a:solidFill>
                <a:latin typeface="Halant"/>
                <a:ea typeface="Halant"/>
                <a:cs typeface="Halant"/>
                <a:sym typeface="Halant"/>
              </a:rPr>
              <a:t> Ammunition was shot much quicker, leading to more deaths and making it difficult to advance.</a:t>
            </a:r>
            <a:br>
              <a:rPr lang="en" sz="1200">
                <a:solidFill>
                  <a:schemeClr val="dk1"/>
                </a:solidFill>
                <a:latin typeface="Halant"/>
                <a:ea typeface="Halant"/>
                <a:cs typeface="Halant"/>
                <a:sym typeface="Halant"/>
              </a:rPr>
            </a:br>
            <a:r>
              <a:rPr lang="en" sz="1200">
                <a:solidFill>
                  <a:schemeClr val="dk1"/>
                </a:solidFill>
                <a:latin typeface="Halant"/>
                <a:ea typeface="Halant"/>
                <a:cs typeface="Halant"/>
                <a:sym typeface="Halant"/>
              </a:rPr>
              <a:t>Poison Gas- </a:t>
            </a:r>
            <a:r>
              <a:rPr b="1" lang="en" sz="1200">
                <a:solidFill>
                  <a:srgbClr val="E95C3D"/>
                </a:solidFill>
                <a:latin typeface="Halant"/>
                <a:ea typeface="Halant"/>
                <a:cs typeface="Halant"/>
                <a:sym typeface="Halant"/>
              </a:rPr>
              <a:t>Chemical warfare was used especially in the trenches, causing not only deaths but also long-lasting impacts on soldiers even after the war.</a:t>
            </a:r>
            <a:endParaRPr b="1" sz="1200">
              <a:solidFill>
                <a:srgbClr val="E95C3D"/>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Submarines- </a:t>
            </a:r>
            <a:r>
              <a:rPr b="1" lang="en" sz="1200">
                <a:solidFill>
                  <a:srgbClr val="E95C3D"/>
                </a:solidFill>
                <a:latin typeface="Halant"/>
                <a:ea typeface="Halant"/>
                <a:cs typeface="Halant"/>
                <a:sym typeface="Halant"/>
              </a:rPr>
              <a:t>Used for attacks, causing problems in particular in the trade routes along the Atlantic.</a:t>
            </a:r>
            <a:endParaRPr b="1" sz="1200">
              <a:solidFill>
                <a:srgbClr val="E95C3D"/>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Airplanes-</a:t>
            </a:r>
            <a:r>
              <a:rPr b="1" lang="en" sz="1200">
                <a:solidFill>
                  <a:srgbClr val="E95C3D"/>
                </a:solidFill>
                <a:latin typeface="Halant"/>
                <a:ea typeface="Halant"/>
                <a:cs typeface="Halant"/>
                <a:sym typeface="Halant"/>
              </a:rPr>
              <a:t>Used </a:t>
            </a:r>
            <a:r>
              <a:rPr b="1" lang="en" sz="1200">
                <a:solidFill>
                  <a:srgbClr val="E95C3D"/>
                </a:solidFill>
                <a:latin typeface="Halant"/>
                <a:ea typeface="Halant"/>
                <a:cs typeface="Halant"/>
                <a:sym typeface="Halant"/>
              </a:rPr>
              <a:t>initially</a:t>
            </a:r>
            <a:r>
              <a:rPr b="1" lang="en" sz="1200">
                <a:solidFill>
                  <a:srgbClr val="E95C3D"/>
                </a:solidFill>
                <a:latin typeface="Halant"/>
                <a:ea typeface="Halant"/>
                <a:cs typeface="Halant"/>
                <a:sym typeface="Halant"/>
              </a:rPr>
              <a:t> to gather intelligence on the enemy, but later in the war they were also equipped with machine guns to be used for battle.</a:t>
            </a:r>
            <a:endParaRPr b="1" sz="1200">
              <a:solidFill>
                <a:srgbClr val="E95C3D"/>
              </a:solidFill>
              <a:latin typeface="Halant"/>
              <a:ea typeface="Halant"/>
              <a:cs typeface="Halant"/>
              <a:sym typeface="Halant"/>
            </a:endParaRPr>
          </a:p>
          <a:p>
            <a:pPr indent="0" lvl="0" marL="457200" rtl="0" algn="l">
              <a:lnSpc>
                <a:spcPct val="115000"/>
              </a:lnSpc>
              <a:spcBef>
                <a:spcPts val="0"/>
              </a:spcBef>
              <a:spcAft>
                <a:spcPts val="0"/>
              </a:spcAft>
              <a:buNone/>
            </a:pPr>
            <a:r>
              <a:rPr lang="en" sz="1200">
                <a:solidFill>
                  <a:schemeClr val="dk1"/>
                </a:solidFill>
                <a:latin typeface="Halant"/>
                <a:ea typeface="Halant"/>
                <a:cs typeface="Halant"/>
                <a:sym typeface="Halant"/>
              </a:rPr>
              <a:t>Tanks- </a:t>
            </a:r>
            <a:r>
              <a:rPr b="1" lang="en" sz="1200">
                <a:solidFill>
                  <a:srgbClr val="E95C3D"/>
                </a:solidFill>
                <a:latin typeface="Halant"/>
                <a:ea typeface="Halant"/>
                <a:cs typeface="Halant"/>
                <a:sym typeface="Halant"/>
              </a:rPr>
              <a:t>Protected troops during transportation, making it easier to travel difficult terrain, including going over trenches. They were equipped with weapons to fire on the enemy as well.</a:t>
            </a:r>
            <a:endParaRPr b="1" sz="1200">
              <a:solidFill>
                <a:srgbClr val="E95C3D"/>
              </a:solidFill>
              <a:latin typeface="Halant"/>
              <a:ea typeface="Halant"/>
              <a:cs typeface="Halant"/>
              <a:sym typeface="Halant"/>
            </a:endParaRPr>
          </a:p>
          <a:p>
            <a:pPr indent="0" lvl="0" marL="4572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startAt="3"/>
            </a:pPr>
            <a:r>
              <a:rPr lang="en" sz="1200">
                <a:solidFill>
                  <a:schemeClr val="dk1"/>
                </a:solidFill>
                <a:latin typeface="Halant"/>
                <a:ea typeface="Halant"/>
                <a:cs typeface="Halant"/>
                <a:sym typeface="Halant"/>
              </a:rPr>
              <a:t>Explain the concept of trench warfare in your own words. Based on the images, what do you think it was like living in the trenches?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Trenches were built in the ground for miles, and the soldiers lived and fought in these trenches. They sought to advance over enemy territory by taking over their trenches, but it was incredibly difficult because of the deadly weapons used. The trenches were dirty and unhygienic, often leading to outbreaks of disease.</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i="1" lang="en" sz="1200">
                <a:solidFill>
                  <a:schemeClr val="dk1"/>
                </a:solidFill>
                <a:latin typeface="Halant"/>
                <a:ea typeface="Halant"/>
                <a:cs typeface="Halant"/>
                <a:sym typeface="Halant"/>
              </a:rPr>
              <a:t>Dulce et Decorum Est </a:t>
            </a:r>
            <a:r>
              <a:rPr lang="en" sz="1200">
                <a:solidFill>
                  <a:schemeClr val="dk1"/>
                </a:solidFill>
                <a:latin typeface="Halant"/>
                <a:ea typeface="Halant"/>
                <a:cs typeface="Halant"/>
                <a:sym typeface="Halant"/>
              </a:rPr>
              <a:t>Reflection Questions</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does Owen describe the effects of a gas attack on the soldier?</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He talks about how the soldier essentially drowned in the gas attack. It caused him to choke and writhe in pain, comparing his facial expression to the “devil’s sick of sin.”</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do you think “My friend, you would not tell with such high zest/ To children ardent for some desperate glory/ The old Lie: </a:t>
            </a:r>
            <a:r>
              <a:rPr i="1" lang="en" sz="1200">
                <a:solidFill>
                  <a:schemeClr val="dk1"/>
                </a:solidFill>
                <a:latin typeface="Halant"/>
                <a:ea typeface="Halant"/>
                <a:cs typeface="Halant"/>
                <a:sym typeface="Halant"/>
              </a:rPr>
              <a:t>Dulce et decorum est/ Pro patria mori</a:t>
            </a:r>
            <a:r>
              <a:rPr lang="en" sz="1200">
                <a:solidFill>
                  <a:schemeClr val="dk1"/>
                </a:solidFill>
                <a:latin typeface="Halant"/>
                <a:ea typeface="Halant"/>
                <a:cs typeface="Halant"/>
                <a:sym typeface="Halant"/>
              </a:rPr>
              <a:t>” tells us about Owen’s perspective on WWI?</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Owen was disillusioned about the idea of war and felt that the glorification of war created a false sense of success that sent young boys into battle to their deaths. He feels like the countries involved in the war were constantly feeding lies/ propaganda </a:t>
            </a:r>
            <a:r>
              <a:rPr b="1" lang="en" sz="1200">
                <a:solidFill>
                  <a:srgbClr val="E95C3D"/>
                </a:solidFill>
                <a:latin typeface="Halant"/>
                <a:ea typeface="Halant"/>
                <a:cs typeface="Halant"/>
                <a:sym typeface="Halant"/>
              </a:rPr>
              <a:t>encouraging</a:t>
            </a:r>
            <a:r>
              <a:rPr b="1" lang="en" sz="1200">
                <a:solidFill>
                  <a:srgbClr val="E95C3D"/>
                </a:solidFill>
                <a:latin typeface="Halant"/>
                <a:ea typeface="Halant"/>
                <a:cs typeface="Halant"/>
                <a:sym typeface="Halant"/>
              </a:rPr>
              <a:t> people to join because it was honorable to die for your country in the war.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line(s) in the poem resonated with you most, and why?</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rPr b="1" lang="en" sz="1200">
                <a:solidFill>
                  <a:srgbClr val="E95C3D"/>
                </a:solidFill>
                <a:latin typeface="Halant"/>
                <a:ea typeface="Halant"/>
                <a:cs typeface="Halant"/>
                <a:sym typeface="Halant"/>
              </a:rPr>
              <a:t>Answers will vary.</a:t>
            </a:r>
            <a:endParaRPr b="1" sz="1200">
              <a:solidFill>
                <a:srgbClr val="E95C3D"/>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Two</a:t>
            </a:r>
            <a:endParaRPr sz="20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Two- The Experiences of Colonial Troops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was race central to the debate about whether or not the Europeans should use reinforcements from the colonies?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The British and French brought soldiers and laborers from their colonies, including from Africa, India, the British West Indies, French IndoChina, and China. Where was Britain’s largest trained military force from?</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France choose to be the only Europeans to have mixed regiments?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the British remove their Indian troops from the front lines of the war in Europe in December 1915?</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were the experiences of the Chinese Laborers?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was war in Africa detrimental to the African soldiers and porters?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the experiences of colonial troops during WWI change their expectations of people from Europe? How did these changes lead to independence movements?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Two Exemplar</a:t>
            </a:r>
            <a:endParaRPr sz="20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655288"/>
            <a:ext cx="6583800" cy="13539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Two- The Experiences of Colonial Troops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Halant"/>
                <a:ea typeface="Halant"/>
                <a:cs typeface="Halant"/>
                <a:sym typeface="Halant"/>
              </a:rPr>
              <a:t>VIdeo Questions: Combat and the Colonies: The Role of Race in WWI</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was race central to the debate about whether or not the Europeans should use reinforcements from the colonies?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There was a desperate need for more troops during the war, especially in light of new </a:t>
            </a:r>
            <a:r>
              <a:rPr b="1" lang="en" sz="1200">
                <a:solidFill>
                  <a:srgbClr val="E95C3D"/>
                </a:solidFill>
                <a:latin typeface="Halant"/>
                <a:ea typeface="Halant"/>
                <a:cs typeface="Halant"/>
                <a:sym typeface="Halant"/>
              </a:rPr>
              <a:t>technologies</a:t>
            </a:r>
            <a:r>
              <a:rPr b="1" lang="en" sz="1200">
                <a:solidFill>
                  <a:srgbClr val="E95C3D"/>
                </a:solidFill>
                <a:latin typeface="Halant"/>
                <a:ea typeface="Halant"/>
                <a:cs typeface="Halant"/>
                <a:sym typeface="Halant"/>
              </a:rPr>
              <a:t> that made war even deadlier. Some wanted to utilize troops from the colonies, but there was a concern about </a:t>
            </a:r>
            <a:r>
              <a:rPr b="1" lang="en" sz="1200">
                <a:solidFill>
                  <a:srgbClr val="E95C3D"/>
                </a:solidFill>
                <a:latin typeface="Halant"/>
                <a:ea typeface="Halant"/>
                <a:cs typeface="Halant"/>
                <a:sym typeface="Halant"/>
              </a:rPr>
              <a:t>non white</a:t>
            </a:r>
            <a:r>
              <a:rPr b="1" lang="en" sz="1200">
                <a:solidFill>
                  <a:srgbClr val="E95C3D"/>
                </a:solidFill>
                <a:latin typeface="Halant"/>
                <a:ea typeface="Halant"/>
                <a:cs typeface="Halant"/>
                <a:sym typeface="Halant"/>
              </a:rPr>
              <a:t> soldiers </a:t>
            </a:r>
            <a:r>
              <a:rPr b="1" lang="en" sz="1200">
                <a:solidFill>
                  <a:srgbClr val="E95C3D"/>
                </a:solidFill>
                <a:latin typeface="Halant"/>
                <a:ea typeface="Halant"/>
                <a:cs typeface="Halant"/>
                <a:sym typeface="Halant"/>
              </a:rPr>
              <a:t>fighting</a:t>
            </a:r>
            <a:r>
              <a:rPr b="1" lang="en" sz="1200">
                <a:solidFill>
                  <a:srgbClr val="E95C3D"/>
                </a:solidFill>
                <a:latin typeface="Halant"/>
                <a:ea typeface="Halant"/>
                <a:cs typeface="Halant"/>
                <a:sym typeface="Halant"/>
              </a:rPr>
              <a:t> alongside the Europeans. The strict separate frameworks for race that were common practice in peacetime was questioned as a temporary change for the war.</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The British and French brought soldiers and laborers from their colonies, including from Africa, India, the British West Indies, French IndoChina, and China. Where was Britain’s largest trained military force from?</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Their largest trained military force was the Indian army. It was comprised of over 150,000 men.</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France choose to be the only Europeans to have mixed regiments?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France felt that if a soldier was good enough to fight for France and the empire that they were good enough to fight </a:t>
            </a:r>
            <a:r>
              <a:rPr b="1" lang="en" sz="1200">
                <a:solidFill>
                  <a:srgbClr val="E95C3D"/>
                </a:solidFill>
                <a:latin typeface="Halant"/>
                <a:ea typeface="Halant"/>
                <a:cs typeface="Halant"/>
                <a:sym typeface="Halant"/>
              </a:rPr>
              <a:t>alongside</a:t>
            </a:r>
            <a:r>
              <a:rPr b="1" lang="en" sz="1200">
                <a:solidFill>
                  <a:srgbClr val="E95C3D"/>
                </a:solidFill>
                <a:latin typeface="Halant"/>
                <a:ea typeface="Halant"/>
                <a:cs typeface="Halant"/>
                <a:sym typeface="Halant"/>
              </a:rPr>
              <a:t> other Frenchmen. Everyone else had segregated units for </a:t>
            </a:r>
            <a:r>
              <a:rPr b="1" lang="en" sz="1200">
                <a:solidFill>
                  <a:srgbClr val="E95C3D"/>
                </a:solidFill>
                <a:latin typeface="Halant"/>
                <a:ea typeface="Halant"/>
                <a:cs typeface="Halant"/>
                <a:sym typeface="Halant"/>
              </a:rPr>
              <a:t>colonial</a:t>
            </a:r>
            <a:r>
              <a:rPr b="1" lang="en" sz="1200">
                <a:solidFill>
                  <a:srgbClr val="E95C3D"/>
                </a:solidFill>
                <a:latin typeface="Halant"/>
                <a:ea typeface="Halant"/>
                <a:cs typeface="Halant"/>
                <a:sym typeface="Halant"/>
              </a:rPr>
              <a:t> troops.</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the British remove their Indian troops from the front lines of the war in Europe in December 1915?</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There was a general concern among Europeans that soldiers who weren’t of </a:t>
            </a:r>
            <a:r>
              <a:rPr b="1" lang="en" sz="1200">
                <a:solidFill>
                  <a:srgbClr val="E95C3D"/>
                </a:solidFill>
                <a:latin typeface="Halant"/>
                <a:ea typeface="Halant"/>
                <a:cs typeface="Halant"/>
                <a:sym typeface="Halant"/>
              </a:rPr>
              <a:t>European</a:t>
            </a:r>
            <a:r>
              <a:rPr b="1" lang="en" sz="1200">
                <a:solidFill>
                  <a:srgbClr val="E95C3D"/>
                </a:solidFill>
                <a:latin typeface="Halant"/>
                <a:ea typeface="Halant"/>
                <a:cs typeface="Halant"/>
                <a:sym typeface="Halant"/>
              </a:rPr>
              <a:t> descent were killing white troops. The Germans in particular felt offended by the deaths of their troops at the hands of African or Asian soldiers, seeing it as an attack not only on the men but also on their ideals of white superiority. </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were the experiences of the Chinese Laborers?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There were some colonial troops who stayed in Europe to work as laborers in the battlefields. The foundations of racism made it easy for European military leaders to utilize these men for more labor intensive and less </a:t>
            </a:r>
            <a:r>
              <a:rPr b="1" lang="en" sz="1200">
                <a:solidFill>
                  <a:srgbClr val="E95C3D"/>
                </a:solidFill>
                <a:latin typeface="Halant"/>
                <a:ea typeface="Halant"/>
                <a:cs typeface="Halant"/>
                <a:sym typeface="Halant"/>
              </a:rPr>
              <a:t>glorified</a:t>
            </a:r>
            <a:r>
              <a:rPr b="1" lang="en" sz="1200">
                <a:solidFill>
                  <a:srgbClr val="E95C3D"/>
                </a:solidFill>
                <a:latin typeface="Halant"/>
                <a:ea typeface="Halant"/>
                <a:cs typeface="Halant"/>
                <a:sym typeface="Halant"/>
              </a:rPr>
              <a:t> tasks while also downplaying how </a:t>
            </a:r>
            <a:r>
              <a:rPr b="1" lang="en" sz="1200">
                <a:solidFill>
                  <a:srgbClr val="E95C3D"/>
                </a:solidFill>
                <a:latin typeface="Halant"/>
                <a:ea typeface="Halant"/>
                <a:cs typeface="Halant"/>
                <a:sym typeface="Halant"/>
              </a:rPr>
              <a:t>dangerous</a:t>
            </a:r>
            <a:r>
              <a:rPr b="1" lang="en" sz="1200">
                <a:solidFill>
                  <a:srgbClr val="E95C3D"/>
                </a:solidFill>
                <a:latin typeface="Halant"/>
                <a:ea typeface="Halant"/>
                <a:cs typeface="Halant"/>
                <a:sym typeface="Halant"/>
              </a:rPr>
              <a:t> the job was. The Chinese laborers transported live ammunition, collected dead soldiers, and recovered unexploded weapons from the fronts. It was incredibly dangerous work, and thousands of Chinese laborers died.</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How was war in Africa detrimental to the African soldiers and porters?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War in the colonies, in particular Africa, was a battle to claim the colonies of other European nations. This is where most of the colonial troops fought. African porters in particular were mistreated; they had to carry heavy equipment throughout parts of Africa where there weren’t any roads. It is estimated that one out of five of these men died, and they are in unmarked graves throughout the African continent. It was a higher death rate for these men (around 2 million) than on the Western Front.</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Why did the experiences of colonial troops during WWI change their expectations of people from Europe? How did these changes lead to independence movements?</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rPr b="1" lang="en" sz="1200">
                <a:solidFill>
                  <a:srgbClr val="E95C3D"/>
                </a:solidFill>
                <a:latin typeface="Halant"/>
                <a:ea typeface="Halant"/>
                <a:cs typeface="Halant"/>
                <a:sym typeface="Halant"/>
              </a:rPr>
              <a:t>For many of them, going to Europe and </a:t>
            </a:r>
            <a:r>
              <a:rPr b="1" lang="en" sz="1200">
                <a:solidFill>
                  <a:srgbClr val="E95C3D"/>
                </a:solidFill>
                <a:latin typeface="Halant"/>
                <a:ea typeface="Halant"/>
                <a:cs typeface="Halant"/>
                <a:sym typeface="Halant"/>
              </a:rPr>
              <a:t>interaction</a:t>
            </a:r>
            <a:r>
              <a:rPr b="1" lang="en" sz="1200">
                <a:solidFill>
                  <a:srgbClr val="E95C3D"/>
                </a:solidFill>
                <a:latin typeface="Halant"/>
                <a:ea typeface="Halant"/>
                <a:cs typeface="Halant"/>
                <a:sym typeface="Halant"/>
              </a:rPr>
              <a:t> with Europeans who had never been to the colonies before was life altering. There were numerous British and French civilians who treated them well, as they had not grown up in the colonies were it was expected to believe that non-Europeans were inferior. They also were taken care of by European women who were nurses, which was something that was out of character for Europeans based on their own experiences in the colonies. A lot </a:t>
            </a:r>
            <a:r>
              <a:rPr b="1" lang="en" sz="1200">
                <a:solidFill>
                  <a:srgbClr val="E95C3D"/>
                </a:solidFill>
                <a:latin typeface="Halant"/>
                <a:ea typeface="Halant"/>
                <a:cs typeface="Halant"/>
                <a:sym typeface="Halant"/>
              </a:rPr>
              <a:t>of</a:t>
            </a:r>
            <a:r>
              <a:rPr b="1" lang="en" sz="1200">
                <a:solidFill>
                  <a:srgbClr val="E95C3D"/>
                </a:solidFill>
                <a:latin typeface="Halant"/>
                <a:ea typeface="Halant"/>
                <a:cs typeface="Halant"/>
                <a:sym typeface="Halant"/>
              </a:rPr>
              <a:t> these colonial veterans realized that if they were treated this way during the war, they should be treated this way after as well. They also felt that their sacrifices during war should be honored. Veterans met up in different colonies to discuss their grievances and talk about the </a:t>
            </a:r>
            <a:r>
              <a:rPr b="1" lang="en" sz="1200">
                <a:solidFill>
                  <a:srgbClr val="E95C3D"/>
                </a:solidFill>
                <a:latin typeface="Halant"/>
                <a:ea typeface="Halant"/>
                <a:cs typeface="Halant"/>
                <a:sym typeface="Halant"/>
              </a:rPr>
              <a:t>additional</a:t>
            </a:r>
            <a:r>
              <a:rPr b="1" lang="en" sz="1200">
                <a:solidFill>
                  <a:srgbClr val="E95C3D"/>
                </a:solidFill>
                <a:latin typeface="Halant"/>
                <a:ea typeface="Halant"/>
                <a:cs typeface="Halant"/>
                <a:sym typeface="Halant"/>
              </a:rPr>
              <a:t> rights they wanted for themselves, leading to </a:t>
            </a:r>
            <a:r>
              <a:rPr b="1" lang="en" sz="1200">
                <a:solidFill>
                  <a:srgbClr val="E95C3D"/>
                </a:solidFill>
                <a:latin typeface="Halant"/>
                <a:ea typeface="Halant"/>
                <a:cs typeface="Halant"/>
                <a:sym typeface="Halant"/>
              </a:rPr>
              <a:t>conversations</a:t>
            </a:r>
            <a:r>
              <a:rPr b="1" lang="en" sz="1200">
                <a:solidFill>
                  <a:srgbClr val="E95C3D"/>
                </a:solidFill>
                <a:latin typeface="Halant"/>
                <a:ea typeface="Halant"/>
                <a:cs typeface="Halant"/>
                <a:sym typeface="Halant"/>
              </a:rPr>
              <a:t> about independence movements.</a:t>
            </a:r>
            <a:endParaRPr b="1" sz="1200">
              <a:solidFill>
                <a:srgbClr val="E95C3D"/>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Three</a:t>
            </a:r>
            <a:endParaRPr sz="20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Three- Total War: Blurring the Lines Between Soldier &amp; Civilian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Explain the concept of “total war” in your own words.</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types of roles did women take on during the war?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“The Weaker Sex”: What do you think is the argument the artist of this image was? Why?</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German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French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American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Soldiers’ Experiences of WWI- Station Three Exemplar</a:t>
            </a:r>
            <a:endParaRPr sz="20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655288"/>
            <a:ext cx="6583800" cy="1099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questions below based on the Station Three- Total War: Blurring the Lines Between Soldier &amp; Civilian Slides.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Explain the concept of “total war” in your own words.</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Total war is a war in which everyone is involved in the war effort. There is an emphasis on mobilization by the population as a whole; not </a:t>
            </a:r>
            <a:r>
              <a:rPr b="1" lang="en" sz="1200">
                <a:solidFill>
                  <a:srgbClr val="E95C3D"/>
                </a:solidFill>
                <a:latin typeface="Halant"/>
                <a:ea typeface="Halant"/>
                <a:cs typeface="Halant"/>
                <a:sym typeface="Halant"/>
              </a:rPr>
              <a:t>just</a:t>
            </a:r>
            <a:r>
              <a:rPr b="1" lang="en" sz="1200">
                <a:solidFill>
                  <a:srgbClr val="E95C3D"/>
                </a:solidFill>
                <a:latin typeface="Halant"/>
                <a:ea typeface="Halant"/>
                <a:cs typeface="Halant"/>
                <a:sym typeface="Halant"/>
              </a:rPr>
              <a:t> soldiers for the front, but also resources and </a:t>
            </a:r>
            <a:r>
              <a:rPr b="1" lang="en" sz="1200">
                <a:solidFill>
                  <a:srgbClr val="E95C3D"/>
                </a:solidFill>
                <a:latin typeface="Halant"/>
                <a:ea typeface="Halant"/>
                <a:cs typeface="Halant"/>
                <a:sym typeface="Halant"/>
              </a:rPr>
              <a:t>supplies. There is also a blurred line between civilians and soldiers, meaning that not only soldiers were targeted in attacks. There was also a sense of duty instilled into civilians to do their part for the war. </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What types of roles did women take on during the war?</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Women took on numerous roles during the war, many of which were not traditionally female roles, such as taking on production jobs in agriculture and </a:t>
            </a:r>
            <a:r>
              <a:rPr b="1" lang="en" sz="1200">
                <a:solidFill>
                  <a:srgbClr val="E95C3D"/>
                </a:solidFill>
                <a:latin typeface="Halant"/>
                <a:ea typeface="Halant"/>
                <a:cs typeface="Halant"/>
                <a:sym typeface="Halant"/>
              </a:rPr>
              <a:t>industry</a:t>
            </a:r>
            <a:r>
              <a:rPr b="1" lang="en" sz="1200">
                <a:solidFill>
                  <a:srgbClr val="E95C3D"/>
                </a:solidFill>
                <a:latin typeface="Halant"/>
                <a:ea typeface="Halant"/>
                <a:cs typeface="Halant"/>
                <a:sym typeface="Halant"/>
              </a:rPr>
              <a:t> (especially producing weapons and technologies for the war effort.) They also served as nurses, ambulance drivers, translators, and even Navy Yeomen.</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“The Weaker Sex”: What do you think is the argument the artist of this image was? Why?</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The artist of this image was likely trying to convey that although women were often called the “weaker sex” they were still actively involved in the war effort, even in this instance as nurses on the battlefield. The caption alludes to the context of women fighting for the right to vote, and it highlights how problematic it is for women to be contained in the home when they were brave and invaluable during the war effort even out on the front. It makes a clear connection between women’s right to vote and their participation in WWI.</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German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In total war, everyone is involved in the war effort. In this case, it showcases a young girl who is collecting nettles  to make necessary supplies for the war effort- clothes and thread. This showcases that even younger children can and should be involved in some way to help win the war.</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French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One way that civilians could help on the home front was by donating or helping to fund the war monetarily. This image focuses on the ideal of a happy family, and implies that the way that the people at home could help would be to sign up for a national defense loan. It calls on nationalism as well as as sense of duty to help maintain a bright future for the little girl (and all small children in France) by helping achieve a victory.</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Propaganda Analysis, American Propaganda Poster: How does this propaganda poster reflect the significance of the Home Front to the war effort in a total war?</a:t>
            </a:r>
            <a:br>
              <a:rPr lang="en" sz="1200">
                <a:solidFill>
                  <a:schemeClr val="dk1"/>
                </a:solidFill>
                <a:latin typeface="Halant"/>
                <a:ea typeface="Halant"/>
                <a:cs typeface="Halant"/>
                <a:sym typeface="Halant"/>
              </a:rPr>
            </a:br>
            <a:r>
              <a:rPr b="1" lang="en" sz="1200">
                <a:solidFill>
                  <a:srgbClr val="E95C3D"/>
                </a:solidFill>
                <a:latin typeface="Halant"/>
                <a:ea typeface="Halant"/>
                <a:cs typeface="Halant"/>
                <a:sym typeface="Halant"/>
              </a:rPr>
              <a:t>This poster has two messages. One is aimed towards the immigrant population, reminding them of their value in the war and what they need to do to protect the freedom that drew them to the US. The other is a focus on food as a way to win the war; reminding the civilian population that their role is also significant and that they should not waste food. Soldiers on the front needed food and resources to be successful, and being wasteful at home took away from a potential victory.</a:t>
            </a:r>
            <a:br>
              <a:rPr lang="en" sz="1200">
                <a:solidFill>
                  <a:schemeClr val="dk1"/>
                </a:solidFill>
                <a:latin typeface="Halant"/>
                <a:ea typeface="Halant"/>
                <a:cs typeface="Halant"/>
                <a:sym typeface="Halant"/>
              </a:rPr>
            </a:b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